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jpeg" ContentType="image/jpeg"/>
  <Default Extension="rels" ContentType="application/vnd.openxmlformats-package.relationships+xml"/>
  <Default Extension="mov" ContentType="video/quicktime"/>
  <Default Extension="wdp" ContentType="image/vnd.ms-photo"/>
  <Default Extension="png" ContentType="image/p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56" r:id="rId2"/>
    <p:sldId id="258" r:id="rId3"/>
    <p:sldId id="287" r:id="rId4"/>
    <p:sldId id="259" r:id="rId5"/>
    <p:sldId id="261" r:id="rId6"/>
    <p:sldId id="262" r:id="rId7"/>
    <p:sldId id="264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85" r:id="rId22"/>
    <p:sldId id="277" r:id="rId23"/>
    <p:sldId id="278" r:id="rId24"/>
    <p:sldId id="279" r:id="rId25"/>
    <p:sldId id="280" r:id="rId26"/>
    <p:sldId id="281" r:id="rId27"/>
    <p:sldId id="282" r:id="rId28"/>
    <p:sldId id="260" r:id="rId29"/>
    <p:sldId id="283" r:id="rId30"/>
    <p:sldId id="28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86"/>
    <p:restoredTop sz="94498"/>
  </p:normalViewPr>
  <p:slideViewPr>
    <p:cSldViewPr snapToGrid="0" snapToObjects="1">
      <p:cViewPr>
        <p:scale>
          <a:sx n="76" d="100"/>
          <a:sy n="76" d="100"/>
        </p:scale>
        <p:origin x="144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9D1C0D-7484-A846-93A4-6A7B0B6AB5C4}" type="datetimeFigureOut">
              <a:rPr lang="en-US" smtClean="0"/>
              <a:t>3/10/16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940F47-BADA-E048-8EA9-B9E942C73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4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Rebecca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747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842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Rebecca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4093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18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Jordan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04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Stephanie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301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Jordan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947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402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5436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505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Stephanie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089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Stephanie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662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Rebecca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803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2768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1451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Jordan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591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Stephanie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404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Jordan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805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217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108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303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89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Stephanie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192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Rebecca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071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813EB-1B9C-A840-BDE6-E3B6D0AC45E1}" type="datetimeFigureOut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4B62-5CE0-BD42-8E1D-DCB58D9FD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289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813EB-1B9C-A840-BDE6-E3B6D0AC45E1}" type="datetimeFigureOut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4B62-5CE0-BD42-8E1D-DCB58D9FD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54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813EB-1B9C-A840-BDE6-E3B6D0AC45E1}" type="datetimeFigureOut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4B62-5CE0-BD42-8E1D-DCB58D9FD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548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813EB-1B9C-A840-BDE6-E3B6D0AC45E1}" type="datetimeFigureOut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4B62-5CE0-BD42-8E1D-DCB58D9FD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66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813EB-1B9C-A840-BDE6-E3B6D0AC45E1}" type="datetimeFigureOut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4B62-5CE0-BD42-8E1D-DCB58D9FD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70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813EB-1B9C-A840-BDE6-E3B6D0AC45E1}" type="datetimeFigureOut">
              <a:rPr lang="en-US" smtClean="0"/>
              <a:t>3/10/16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4B62-5CE0-BD42-8E1D-DCB58D9FD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89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813EB-1B9C-A840-BDE6-E3B6D0AC45E1}" type="datetimeFigureOut">
              <a:rPr lang="en-US" smtClean="0"/>
              <a:t>3/10/16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4B62-5CE0-BD42-8E1D-DCB58D9FD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955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813EB-1B9C-A840-BDE6-E3B6D0AC45E1}" type="datetimeFigureOut">
              <a:rPr lang="en-US" smtClean="0"/>
              <a:t>3/10/16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4B62-5CE0-BD42-8E1D-DCB58D9FD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477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813EB-1B9C-A840-BDE6-E3B6D0AC45E1}" type="datetimeFigureOut">
              <a:rPr lang="en-US" smtClean="0"/>
              <a:t>3/10/16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4B62-5CE0-BD42-8E1D-DCB58D9FD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84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813EB-1B9C-A840-BDE6-E3B6D0AC45E1}" type="datetimeFigureOut">
              <a:rPr lang="en-US" smtClean="0"/>
              <a:t>3/10/16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4B62-5CE0-BD42-8E1D-DCB58D9FD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05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813EB-1B9C-A840-BDE6-E3B6D0AC45E1}" type="datetimeFigureOut">
              <a:rPr lang="en-US" smtClean="0"/>
              <a:t>3/10/16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4B62-5CE0-BD42-8E1D-DCB58D9FD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12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813EB-1B9C-A840-BDE6-E3B6D0AC45E1}" type="datetimeFigureOut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C4B62-5CE0-BD42-8E1D-DCB58D9FD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19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56034" y="642026"/>
            <a:ext cx="101167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24  Energy Story Ideas You 				Can Do Right Now</a:t>
            </a:r>
          </a:p>
        </p:txBody>
      </p:sp>
      <p:sp>
        <p:nvSpPr>
          <p:cNvPr id="6" name="TextBox 5"/>
          <p:cNvSpPr txBox="1"/>
          <p:nvPr/>
        </p:nvSpPr>
        <p:spPr>
          <a:xfrm rot="21256831">
            <a:off x="1390580" y="1560457"/>
            <a:ext cx="398834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bg2"/>
                </a:solidFill>
                <a:latin typeface="Garamond" charset="0"/>
                <a:ea typeface="Garamond" charset="0"/>
                <a:cs typeface="Garamond" charset="0"/>
              </a:rPr>
              <a:t>Data Driven</a:t>
            </a:r>
          </a:p>
          <a:p>
            <a:r>
              <a:rPr lang="en-US" sz="3200" b="1" i="1" dirty="0" smtClean="0">
                <a:solidFill>
                  <a:schemeClr val="bg2"/>
                </a:solidFill>
                <a:latin typeface="Garamond" charset="0"/>
                <a:ea typeface="Garamond" charset="0"/>
                <a:cs typeface="Garamond" charset="0"/>
              </a:rPr>
              <a:t>Localizable</a:t>
            </a:r>
          </a:p>
          <a:p>
            <a:r>
              <a:rPr lang="en-US" sz="3200" b="1" i="1" dirty="0" smtClean="0">
                <a:solidFill>
                  <a:schemeClr val="bg2"/>
                </a:solidFill>
                <a:latin typeface="Garamond" charset="0"/>
                <a:ea typeface="Garamond" charset="0"/>
                <a:cs typeface="Garamond" charset="0"/>
              </a:rPr>
              <a:t>Timely</a:t>
            </a:r>
          </a:p>
          <a:p>
            <a:endParaRPr lang="en-US" sz="2800" b="1" i="1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9" name="Freeform 8"/>
          <p:cNvSpPr/>
          <p:nvPr/>
        </p:nvSpPr>
        <p:spPr>
          <a:xfrm rot="20671350">
            <a:off x="1740627" y="1342330"/>
            <a:ext cx="274320" cy="403797"/>
          </a:xfrm>
          <a:custGeom>
            <a:avLst/>
            <a:gdLst>
              <a:gd name="connsiteX0" fmla="*/ 0 w 248194"/>
              <a:gd name="connsiteY0" fmla="*/ 431217 h 470405"/>
              <a:gd name="connsiteX1" fmla="*/ 117566 w 248194"/>
              <a:gd name="connsiteY1" fmla="*/ 142 h 470405"/>
              <a:gd name="connsiteX2" fmla="*/ 248194 w 248194"/>
              <a:gd name="connsiteY2" fmla="*/ 470405 h 470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8194" h="470405">
                <a:moveTo>
                  <a:pt x="0" y="431217"/>
                </a:moveTo>
                <a:cubicBezTo>
                  <a:pt x="38100" y="212414"/>
                  <a:pt x="76200" y="-6389"/>
                  <a:pt x="117566" y="142"/>
                </a:cubicBezTo>
                <a:cubicBezTo>
                  <a:pt x="158932" y="6673"/>
                  <a:pt x="203563" y="238539"/>
                  <a:pt x="248194" y="470405"/>
                </a:cubicBezTo>
              </a:path>
            </a:pathLst>
          </a:cu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913118" y="4880948"/>
            <a:ext cx="42062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JORDAN WIRFS-BROCK, @</a:t>
            </a:r>
            <a:r>
              <a:rPr lang="en-US" dirty="0" err="1" smtClean="0"/>
              <a:t>jordanwb</a:t>
            </a:r>
            <a:endParaRPr lang="en-US" dirty="0" smtClean="0"/>
          </a:p>
          <a:p>
            <a:r>
              <a:rPr lang="en-US" dirty="0" smtClean="0"/>
              <a:t>DAN BOYCE, @</a:t>
            </a:r>
            <a:r>
              <a:rPr lang="en-US" dirty="0" err="1" smtClean="0"/>
              <a:t>boycedan</a:t>
            </a:r>
            <a:endParaRPr lang="en-US" dirty="0" smtClean="0"/>
          </a:p>
          <a:p>
            <a:r>
              <a:rPr lang="en-US" dirty="0" smtClean="0"/>
              <a:t>STEPHANIE JOYCE, @</a:t>
            </a:r>
            <a:r>
              <a:rPr lang="en-US" dirty="0" err="1" smtClean="0"/>
              <a:t>stephaniemjoyce</a:t>
            </a:r>
            <a:endParaRPr lang="en-US" dirty="0" smtClean="0"/>
          </a:p>
          <a:p>
            <a:r>
              <a:rPr lang="en-US" dirty="0" smtClean="0"/>
              <a:t>LEIGH PATERSON, @</a:t>
            </a:r>
            <a:r>
              <a:rPr lang="en-US" dirty="0" err="1" smtClean="0"/>
              <a:t>sclaterpee</a:t>
            </a:r>
            <a:endParaRPr lang="en-US" dirty="0" smtClean="0"/>
          </a:p>
          <a:p>
            <a:r>
              <a:rPr lang="en-US" dirty="0" smtClean="0"/>
              <a:t>REBECCA JACOBSON, @</a:t>
            </a:r>
            <a:r>
              <a:rPr lang="en-US" dirty="0" err="1" smtClean="0"/>
              <a:t>rebeccajacobson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24400" y="6358276"/>
            <a:ext cx="420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CAR 2016</a:t>
            </a:r>
            <a:r>
              <a:rPr lang="en-US" smtClean="0"/>
              <a:t>, Denver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4358640"/>
            <a:ext cx="2522220" cy="252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8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549676"/>
            <a:ext cx="32689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7. When </a:t>
            </a:r>
          </a:p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the Power Goes Out…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847" y="0"/>
            <a:ext cx="5400887" cy="671019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446" y="2736399"/>
            <a:ext cx="4768554" cy="397379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907867" y="653787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insideenergy.org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/2015/03/20/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ie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-questions-how-long-is-your-blackout/</a:t>
            </a:r>
          </a:p>
        </p:txBody>
      </p:sp>
    </p:spTree>
    <p:extLst>
      <p:ext uri="{BB962C8B-B14F-4D97-AF65-F5344CB8AC3E}">
        <p14:creationId xmlns:p14="http://schemas.microsoft.com/office/powerpoint/2010/main" val="20548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794932"/>
            <a:ext cx="26060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8. Those Pesky Squirrels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82" y="0"/>
            <a:ext cx="9454718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98228" y="6611779"/>
            <a:ext cx="190148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solidFill>
                  <a:schemeClr val="tx1">
                    <a:lumMod val="75000"/>
                  </a:schemeClr>
                </a:solidFill>
              </a:rPr>
              <a:t>http://www.cybersquirrel1.com/</a:t>
            </a:r>
          </a:p>
        </p:txBody>
      </p:sp>
    </p:spTree>
    <p:extLst>
      <p:ext uri="{BB962C8B-B14F-4D97-AF65-F5344CB8AC3E}">
        <p14:creationId xmlns:p14="http://schemas.microsoft.com/office/powerpoint/2010/main" val="194936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766483"/>
            <a:ext cx="36118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9. Who Resurrected The Electric Car?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156" y="1207683"/>
            <a:ext cx="8625844" cy="46004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056205" y="5808133"/>
            <a:ext cx="313579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www.bloomberg.com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/features/2016-ev-oil-crisis/</a:t>
            </a:r>
          </a:p>
        </p:txBody>
      </p:sp>
    </p:spTree>
    <p:extLst>
      <p:ext uri="{BB962C8B-B14F-4D97-AF65-F5344CB8AC3E}">
        <p14:creationId xmlns:p14="http://schemas.microsoft.com/office/powerpoint/2010/main" val="164439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154938"/>
            <a:ext cx="39090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10. How Much Do We Drive?</a:t>
            </a:r>
          </a:p>
        </p:txBody>
      </p:sp>
      <p:sp>
        <p:nvSpPr>
          <p:cNvPr id="3" name="Rectangle 2"/>
          <p:cNvSpPr/>
          <p:nvPr/>
        </p:nvSpPr>
        <p:spPr>
          <a:xfrm>
            <a:off x="8449733" y="4555067"/>
            <a:ext cx="40978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research.stlouisfed.org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/fred2/series/M12MTVUSM227NFWA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85449"/>
            <a:ext cx="88900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0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1348740"/>
            <a:ext cx="2857499" cy="3931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11. Gas Taxes, Love ’</a:t>
            </a:r>
            <a:r>
              <a:rPr lang="en-US" sz="4800" b="1" dirty="0" err="1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Em</a:t>
            </a:r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 Or Hate ’</a:t>
            </a:r>
            <a:r>
              <a:rPr lang="en-US" sz="4800" b="1" dirty="0" err="1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Em</a:t>
            </a:r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357" y="0"/>
            <a:ext cx="8557643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196667" y="6607546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>
                <a:solidFill>
                  <a:schemeClr val="tx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www.api.org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/oil-and-natural-gas-overview/industry-economics/fuel-taxes/gasoline-tax</a:t>
            </a:r>
          </a:p>
        </p:txBody>
      </p:sp>
    </p:spTree>
    <p:extLst>
      <p:ext uri="{BB962C8B-B14F-4D97-AF65-F5344CB8AC3E}">
        <p14:creationId xmlns:p14="http://schemas.microsoft.com/office/powerpoint/2010/main" val="102826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086272"/>
            <a:ext cx="31775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12. Why Is Everyone Always Talking About </a:t>
            </a:r>
          </a:p>
          <a:p>
            <a:r>
              <a:rPr lang="en-US" sz="4800" b="1" i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Rig Count</a:t>
            </a:r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?</a:t>
            </a:r>
          </a:p>
        </p:txBody>
      </p:sp>
      <p:sp>
        <p:nvSpPr>
          <p:cNvPr id="2" name="Rectangle 1"/>
          <p:cNvSpPr/>
          <p:nvPr/>
        </p:nvSpPr>
        <p:spPr>
          <a:xfrm>
            <a:off x="9287038" y="6487476"/>
            <a:ext cx="29049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www.bloomberg.com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/graphics/2016-oil-rigs/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751" y="846666"/>
            <a:ext cx="7682455" cy="54545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267" y="321732"/>
            <a:ext cx="3484977" cy="64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8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880" y="333076"/>
            <a:ext cx="47091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13. Earthquakes And Oil And Gas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560" y="333076"/>
            <a:ext cx="4853940" cy="426337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623560" y="4596453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/>
              <a:t>https://</a:t>
            </a:r>
            <a:r>
              <a:rPr lang="en-US" sz="1000" dirty="0" err="1"/>
              <a:t>www.revealnews.org</a:t>
            </a:r>
            <a:r>
              <a:rPr lang="en-US" sz="1000" dirty="0"/>
              <a:t>/article/watch-</a:t>
            </a:r>
            <a:r>
              <a:rPr lang="en-US" sz="1000" dirty="0" err="1"/>
              <a:t>oklahomas</a:t>
            </a:r>
            <a:r>
              <a:rPr lang="en-US" sz="1000" dirty="0"/>
              <a:t>-earthquake-explosion/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140" y="4956974"/>
            <a:ext cx="6337300" cy="15493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304790" y="650629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www.revealnews.org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/article/listen-to-the-music-of-seismic-activity-in-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oklahoma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91281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064157"/>
            <a:ext cx="30632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14. Pipelines: Hidden Fluid Highways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944" y="647700"/>
            <a:ext cx="9003055" cy="461856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354544" y="5408769"/>
            <a:ext cx="48374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insideenergy.org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/2014/08/01/half-century-old-pipelines-carry-oil-and-gas-load/</a:t>
            </a:r>
          </a:p>
        </p:txBody>
      </p:sp>
    </p:spTree>
    <p:extLst>
      <p:ext uri="{BB962C8B-B14F-4D97-AF65-F5344CB8AC3E}">
        <p14:creationId xmlns:p14="http://schemas.microsoft.com/office/powerpoint/2010/main" val="185742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4301" y="160020"/>
            <a:ext cx="29489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15. Spills Happen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483" y="342900"/>
            <a:ext cx="8901858" cy="53035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63241" y="570618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www.nytimes.com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/interactive/2014/11/23/us/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north-dakota-spill-database.html?_r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=0</a:t>
            </a:r>
          </a:p>
        </p:txBody>
      </p:sp>
    </p:spTree>
    <p:extLst>
      <p:ext uri="{BB962C8B-B14F-4D97-AF65-F5344CB8AC3E}">
        <p14:creationId xmlns:p14="http://schemas.microsoft.com/office/powerpoint/2010/main" val="42294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732"/>
            <a:ext cx="38176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16. So Do Bankruptcies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620" y="431800"/>
            <a:ext cx="8115300" cy="59817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414933" y="6167279"/>
            <a:ext cx="164820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lopucki.law.ucla.edu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1791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75234" y="165995"/>
            <a:ext cx="10116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Energy? But that’s too…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74461" y="217690"/>
            <a:ext cx="203842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2"/>
                </a:solidFill>
                <a:latin typeface="Garamond" charset="0"/>
                <a:ea typeface="Garamond" charset="0"/>
                <a:cs typeface="Garamond" charset="0"/>
              </a:rPr>
              <a:t>Boring</a:t>
            </a:r>
          </a:p>
          <a:p>
            <a:r>
              <a:rPr lang="en-US" sz="3200" dirty="0" smtClean="0">
                <a:solidFill>
                  <a:schemeClr val="bg2"/>
                </a:solidFill>
                <a:latin typeface="Garamond" charset="0"/>
                <a:ea typeface="Garamond" charset="0"/>
                <a:cs typeface="Garamond" charset="0"/>
              </a:rPr>
              <a:t>Nerdy</a:t>
            </a:r>
          </a:p>
          <a:p>
            <a:r>
              <a:rPr lang="en-US" sz="3200" dirty="0" err="1" smtClean="0">
                <a:solidFill>
                  <a:schemeClr val="bg2"/>
                </a:solidFill>
                <a:latin typeface="Garamond" charset="0"/>
                <a:ea typeface="Garamond" charset="0"/>
                <a:cs typeface="Garamond" charset="0"/>
              </a:rPr>
              <a:t>Businessy</a:t>
            </a:r>
            <a:endParaRPr lang="en-US" sz="3200" dirty="0" smtClean="0">
              <a:solidFill>
                <a:schemeClr val="bg2"/>
              </a:solidFill>
              <a:latin typeface="Garamond" charset="0"/>
              <a:ea typeface="Garamond" charset="0"/>
              <a:cs typeface="Garamond" charset="0"/>
            </a:endParaRPr>
          </a:p>
          <a:p>
            <a:r>
              <a:rPr lang="en-US" sz="3200" dirty="0" err="1" smtClean="0">
                <a:solidFill>
                  <a:schemeClr val="bg2"/>
                </a:solidFill>
                <a:latin typeface="Garamond" charset="0"/>
                <a:ea typeface="Garamond" charset="0"/>
                <a:cs typeface="Garamond" charset="0"/>
              </a:rPr>
              <a:t>Jargony</a:t>
            </a:r>
            <a:endParaRPr lang="en-US" sz="3200" dirty="0" smtClean="0">
              <a:solidFill>
                <a:schemeClr val="bg2"/>
              </a:solidFill>
              <a:latin typeface="Garamond" charset="0"/>
              <a:ea typeface="Garamond" charset="0"/>
              <a:cs typeface="Garamond" charset="0"/>
            </a:endParaRPr>
          </a:p>
          <a:p>
            <a:r>
              <a:rPr lang="en-US" sz="3200" dirty="0" smtClean="0">
                <a:solidFill>
                  <a:schemeClr val="bg2"/>
                </a:solidFill>
                <a:latin typeface="Garamond" charset="0"/>
                <a:ea typeface="Garamond" charset="0"/>
                <a:cs typeface="Garamond" charset="0"/>
              </a:rPr>
              <a:t>Boring</a:t>
            </a:r>
          </a:p>
          <a:p>
            <a:r>
              <a:rPr lang="en-US" sz="3200" dirty="0" smtClean="0">
                <a:solidFill>
                  <a:schemeClr val="bg2"/>
                </a:solidFill>
                <a:latin typeface="Garamond" charset="0"/>
                <a:ea typeface="Garamond" charset="0"/>
                <a:cs typeface="Garamond" charset="0"/>
              </a:rPr>
              <a:t>Complex</a:t>
            </a:r>
          </a:p>
          <a:p>
            <a:r>
              <a:rPr lang="en-US" sz="3200" dirty="0" smtClean="0">
                <a:solidFill>
                  <a:schemeClr val="bg2"/>
                </a:solidFill>
                <a:latin typeface="Garamond" charset="0"/>
                <a:ea typeface="Garamond" charset="0"/>
                <a:cs typeface="Garamond" charset="0"/>
              </a:rPr>
              <a:t>Politicized</a:t>
            </a:r>
          </a:p>
          <a:p>
            <a:r>
              <a:rPr lang="en-US" sz="3200" dirty="0" smtClean="0">
                <a:solidFill>
                  <a:schemeClr val="bg2"/>
                </a:solidFill>
                <a:latin typeface="Garamond" charset="0"/>
                <a:ea typeface="Garamond" charset="0"/>
                <a:cs typeface="Garamond" charset="0"/>
              </a:rPr>
              <a:t>Esoteric</a:t>
            </a:r>
          </a:p>
          <a:p>
            <a:r>
              <a:rPr lang="en-US" sz="3200" dirty="0" smtClean="0">
                <a:solidFill>
                  <a:schemeClr val="bg2"/>
                </a:solidFill>
                <a:latin typeface="Garamond" charset="0"/>
                <a:ea typeface="Garamond" charset="0"/>
                <a:cs typeface="Garamond" charset="0"/>
              </a:rPr>
              <a:t>Boring</a:t>
            </a:r>
          </a:p>
          <a:p>
            <a:r>
              <a:rPr lang="en-US" sz="3200" dirty="0" smtClean="0">
                <a:solidFill>
                  <a:schemeClr val="bg2"/>
                </a:solidFill>
                <a:latin typeface="Garamond" charset="0"/>
                <a:ea typeface="Garamond" charset="0"/>
                <a:cs typeface="Garamond" charset="0"/>
              </a:rPr>
              <a:t>Irrelevant</a:t>
            </a:r>
          </a:p>
          <a:p>
            <a:r>
              <a:rPr lang="en-US" sz="3200" dirty="0" smtClean="0">
                <a:solidFill>
                  <a:schemeClr val="bg2"/>
                </a:solidFill>
                <a:latin typeface="Garamond" charset="0"/>
                <a:ea typeface="Garamond" charset="0"/>
                <a:cs typeface="Garamond" charset="0"/>
              </a:rPr>
              <a:t>Unsexy</a:t>
            </a:r>
          </a:p>
          <a:p>
            <a:r>
              <a:rPr lang="en-US" sz="3200" dirty="0" smtClean="0">
                <a:solidFill>
                  <a:schemeClr val="bg2"/>
                </a:solidFill>
                <a:latin typeface="Garamond" charset="0"/>
                <a:ea typeface="Garamond" charset="0"/>
                <a:cs typeface="Garamond" charset="0"/>
              </a:rPr>
              <a:t>Wonky</a:t>
            </a:r>
          </a:p>
          <a:p>
            <a:r>
              <a:rPr lang="en-US" sz="3200" dirty="0" smtClean="0">
                <a:solidFill>
                  <a:schemeClr val="bg2"/>
                </a:solidFill>
                <a:latin typeface="Garamond" charset="0"/>
                <a:ea typeface="Garamond" charset="0"/>
                <a:cs typeface="Garamond" charset="0"/>
              </a:rPr>
              <a:t>Boring</a:t>
            </a:r>
          </a:p>
          <a:p>
            <a:endParaRPr lang="en-US" sz="3200" b="1" i="1" dirty="0">
              <a:latin typeface="Garamond" charset="0"/>
              <a:ea typeface="Garamond" charset="0"/>
              <a:cs typeface="Garamond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8" b="99510" l="694" r="9260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5149" y="1685632"/>
            <a:ext cx="4049204" cy="539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52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59647"/>
            <a:ext cx="34518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17. Jobs: Who Works In Energy?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122" y="762846"/>
            <a:ext cx="8818878" cy="49606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08800" y="5803553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>
                <a:solidFill>
                  <a:schemeClr val="tx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insideenergy.org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/2015/04/28/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ie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-questions-in-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wyoming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-how-much-coal-does-a-miner-mine/</a:t>
            </a:r>
          </a:p>
        </p:txBody>
      </p:sp>
    </p:spTree>
    <p:extLst>
      <p:ext uri="{BB962C8B-B14F-4D97-AF65-F5344CB8AC3E}">
        <p14:creationId xmlns:p14="http://schemas.microsoft.com/office/powerpoint/2010/main" val="155538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36575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18. Quantifying The Collapse of Coal</a:t>
            </a:r>
          </a:p>
        </p:txBody>
      </p:sp>
      <p:pic>
        <p:nvPicPr>
          <p:cNvPr id="1028" name="Picture 4" descr="raph of quarterly severance tax revenue, as explained in the article 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683" y="1100667"/>
            <a:ext cx="7770517" cy="399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9054603" y="5096933"/>
            <a:ext cx="313739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www.eia.gov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todayinenergy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detail.cfm?id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=24512</a:t>
            </a:r>
          </a:p>
        </p:txBody>
      </p:sp>
    </p:spTree>
    <p:extLst>
      <p:ext uri="{BB962C8B-B14F-4D97-AF65-F5344CB8AC3E}">
        <p14:creationId xmlns:p14="http://schemas.microsoft.com/office/powerpoint/2010/main" val="116186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732"/>
            <a:ext cx="2743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19. So About The Clean Power Plan…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288" y="89646"/>
            <a:ext cx="6123587" cy="64177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773803" y="6611779"/>
            <a:ext cx="441819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75000"/>
                  </a:schemeClr>
                </a:solidFill>
              </a:rPr>
              <a:t>Data Source: U.S. EPA; Graphic: Inside Energy,  http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bit.ly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cleanpowerplanvisual</a:t>
            </a:r>
            <a:endParaRPr lang="en-US" sz="10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33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1" y="2774430"/>
            <a:ext cx="27203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20. Energy Money In Politics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706" y="3072348"/>
            <a:ext cx="8629294" cy="318981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113866" y="6354246"/>
            <a:ext cx="707813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insideenergy.org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/2014/10/23/more-money-to-fight-over-more-money-to-fight-with-north-dakota-politics-transformed/</a:t>
            </a:r>
          </a:p>
        </p:txBody>
      </p:sp>
    </p:spTree>
    <p:extLst>
      <p:ext uri="{BB962C8B-B14F-4D97-AF65-F5344CB8AC3E}">
        <p14:creationId xmlns:p14="http://schemas.microsoft.com/office/powerpoint/2010/main" val="91398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732"/>
            <a:ext cx="37261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21. </a:t>
            </a:r>
          </a:p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Energy Money </a:t>
            </a:r>
          </a:p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In </a:t>
            </a:r>
            <a:r>
              <a:rPr lang="en-US" sz="4800" b="1" i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Your</a:t>
            </a:r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 Investments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043" y="0"/>
            <a:ext cx="641395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446682" y="6611779"/>
            <a:ext cx="333136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insideenergy.org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/2014/11/12/who-owns-oil-and-gas/</a:t>
            </a:r>
          </a:p>
        </p:txBody>
      </p:sp>
    </p:spTree>
    <p:extLst>
      <p:ext uri="{BB962C8B-B14F-4D97-AF65-F5344CB8AC3E}">
        <p14:creationId xmlns:p14="http://schemas.microsoft.com/office/powerpoint/2010/main" val="74385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0134" y="4412827"/>
            <a:ext cx="34975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22. What Do The 10-Ks Say?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400" y="305841"/>
            <a:ext cx="7726986" cy="46386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216400" y="5063064"/>
            <a:ext cx="77269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555555"/>
                </a:solidFill>
                <a:latin typeface="Georgia" charset="0"/>
              </a:rPr>
              <a:t>Understanding how debt plays into the web of a company's finances was a beast - nay, a monster. We faced the Debt Monster with only 10-Ks to protect us.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6096000" y="5766370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insideenergy.org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/2015/01/21/slaying-the-debt-monster-finances-of-10-oil-and-gas-companies-in-colorado/</a:t>
            </a:r>
          </a:p>
        </p:txBody>
      </p:sp>
    </p:spTree>
    <p:extLst>
      <p:ext uri="{BB962C8B-B14F-4D97-AF65-F5344CB8AC3E}">
        <p14:creationId xmlns:p14="http://schemas.microsoft.com/office/powerpoint/2010/main" val="4100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5740" y="0"/>
            <a:ext cx="31089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23. How Big Is The Internet’s Electricity Bill?</a:t>
            </a:r>
          </a:p>
        </p:txBody>
      </p:sp>
      <p:pic>
        <p:nvPicPr>
          <p:cNvPr id="1026" name="Picture 2" descr="iew data for data center electricity, overall and as a portion of U.S. electricity u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0" y="1476792"/>
            <a:ext cx="8783704" cy="461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550920" y="6094511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insideenergy.org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/2015/01/27/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wyoming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-hosts-first-waste-powered-data-center-in-u-s/</a:t>
            </a:r>
          </a:p>
        </p:txBody>
      </p:sp>
    </p:spTree>
    <p:extLst>
      <p:ext uri="{BB962C8B-B14F-4D97-AF65-F5344CB8AC3E}">
        <p14:creationId xmlns:p14="http://schemas.microsoft.com/office/powerpoint/2010/main" val="5531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634741"/>
            <a:ext cx="28346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24. Take A Big Bite Of Energy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485" y="402841"/>
            <a:ext cx="5566848" cy="6092213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5588000" y="0"/>
            <a:ext cx="0" cy="68580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7095066" y="6558618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insideenergy.org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/2015/12/08/quiz-how-much-energy-does-it-take-to-make-your-food/</a:t>
            </a:r>
          </a:p>
        </p:txBody>
      </p:sp>
    </p:spTree>
    <p:extLst>
      <p:ext uri="{BB962C8B-B14F-4D97-AF65-F5344CB8AC3E}">
        <p14:creationId xmlns:p14="http://schemas.microsoft.com/office/powerpoint/2010/main" val="182403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6775" y="4561100"/>
            <a:ext cx="387090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 smtClean="0">
                <a:solidFill>
                  <a:schemeClr val="bg2"/>
                </a:solidFill>
                <a:latin typeface="Garamond" charset="0"/>
                <a:ea typeface="Garamond" charset="0"/>
                <a:cs typeface="Garamond" charset="0"/>
              </a:rPr>
              <a:t>Your</a:t>
            </a:r>
            <a:r>
              <a:rPr lang="en-US" sz="4400" dirty="0" smtClean="0">
                <a:solidFill>
                  <a:schemeClr val="bg2"/>
                </a:solidFill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sz="4400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Energy Questions, Answered.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74" y="391994"/>
            <a:ext cx="10058400" cy="10435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555" y="2223179"/>
            <a:ext cx="6350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0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8874" y="430433"/>
            <a:ext cx="107339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This is just the beginning.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8874" y="3153208"/>
            <a:ext cx="11145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</a:rPr>
              <a:t>Data Battery! Data we’ve cleaned and analyzed, along with notes and code: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8874" y="5159532"/>
            <a:ext cx="11145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</a:rPr>
              <a:t>Peek in our notes! Our go-to energy data sources: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8874" y="1407215"/>
            <a:ext cx="11145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</a:rPr>
              <a:t>Tip sheet! Notes, data sources and ideas for each of the examples in this presentation:</a:t>
            </a:r>
          </a:p>
        </p:txBody>
      </p:sp>
      <p:pic>
        <p:nvPicPr>
          <p:cNvPr id="1026" name="Picture 2" descr="ata_battery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210" y="3837492"/>
            <a:ext cx="3810000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307514" y="3614873"/>
            <a:ext cx="65410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https://</a:t>
            </a:r>
            <a:r>
              <a:rPr lang="en-US" sz="2400" b="1" dirty="0" err="1">
                <a:solidFill>
                  <a:schemeClr val="accent1"/>
                </a:solidFill>
              </a:rPr>
              <a:t>github.com</a:t>
            </a:r>
            <a:r>
              <a:rPr lang="en-US" sz="2400" b="1" dirty="0">
                <a:solidFill>
                  <a:schemeClr val="accent1"/>
                </a:solidFill>
              </a:rPr>
              <a:t>/</a:t>
            </a:r>
            <a:r>
              <a:rPr lang="en-US" sz="2400" b="1" dirty="0" err="1">
                <a:solidFill>
                  <a:schemeClr val="accent1"/>
                </a:solidFill>
              </a:rPr>
              <a:t>InsideEnergy</a:t>
            </a:r>
            <a:r>
              <a:rPr lang="en-US" sz="2400" b="1" dirty="0">
                <a:solidFill>
                  <a:schemeClr val="accent1"/>
                </a:solidFill>
              </a:rPr>
              <a:t>/Data-for-stories</a:t>
            </a:r>
          </a:p>
        </p:txBody>
      </p:sp>
      <p:sp>
        <p:nvSpPr>
          <p:cNvPr id="3" name="Rectangle 2"/>
          <p:cNvSpPr/>
          <p:nvPr/>
        </p:nvSpPr>
        <p:spPr>
          <a:xfrm>
            <a:off x="1307514" y="5621197"/>
            <a:ext cx="39811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http://</a:t>
            </a:r>
            <a:r>
              <a:rPr lang="en-US" sz="2400" b="1" dirty="0" err="1">
                <a:solidFill>
                  <a:schemeClr val="accent1"/>
                </a:solidFill>
              </a:rPr>
              <a:t>bit.ly</a:t>
            </a:r>
            <a:r>
              <a:rPr lang="en-US" sz="2400" b="1" dirty="0">
                <a:solidFill>
                  <a:schemeClr val="accent1"/>
                </a:solidFill>
              </a:rPr>
              <a:t>/</a:t>
            </a:r>
            <a:r>
              <a:rPr lang="en-US" sz="2400" b="1" dirty="0" err="1">
                <a:solidFill>
                  <a:schemeClr val="accent1"/>
                </a:solidFill>
              </a:rPr>
              <a:t>IEDataResources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07514" y="1872232"/>
            <a:ext cx="76887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https://</a:t>
            </a:r>
            <a:r>
              <a:rPr lang="en-US" sz="2400" b="1" dirty="0" err="1">
                <a:solidFill>
                  <a:schemeClr val="accent1"/>
                </a:solidFill>
              </a:rPr>
              <a:t>github.com</a:t>
            </a:r>
            <a:r>
              <a:rPr lang="en-US" sz="2400" b="1" dirty="0">
                <a:solidFill>
                  <a:schemeClr val="accent1"/>
                </a:solidFill>
              </a:rPr>
              <a:t>/</a:t>
            </a:r>
            <a:r>
              <a:rPr lang="en-US" sz="2400" b="1" dirty="0" err="1">
                <a:solidFill>
                  <a:schemeClr val="accent1"/>
                </a:solidFill>
              </a:rPr>
              <a:t>InsideEnergy</a:t>
            </a:r>
            <a:r>
              <a:rPr lang="en-US" sz="2400" b="1" dirty="0">
                <a:solidFill>
                  <a:schemeClr val="accent1"/>
                </a:solidFill>
              </a:rPr>
              <a:t>/24-energy-stories-CAR16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il_pickle_inverted.gi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71"/>
          <a:stretch/>
        </p:blipFill>
        <p:spPr>
          <a:xfrm>
            <a:off x="5453945" y="395108"/>
            <a:ext cx="5143500" cy="61947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89666" y="3570109"/>
            <a:ext cx="43885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FFFFFF"/>
                </a:solidFill>
                <a:latin typeface="Arial"/>
                <a:cs typeface="Arial"/>
              </a:rPr>
              <a:t>HALF SOUR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432800" y="1066800"/>
            <a:ext cx="2057400" cy="876300"/>
            <a:chOff x="6908800" y="1066800"/>
            <a:chExt cx="2057400" cy="876300"/>
          </a:xfrm>
        </p:grpSpPr>
        <p:sp>
          <p:nvSpPr>
            <p:cNvPr id="6" name="Rectangle 5"/>
            <p:cNvSpPr/>
            <p:nvPr/>
          </p:nvSpPr>
          <p:spPr>
            <a:xfrm>
              <a:off x="6908800" y="1066800"/>
              <a:ext cx="2057400" cy="876300"/>
            </a:xfrm>
            <a:prstGeom prst="rect">
              <a:avLst/>
            </a:prstGeom>
            <a:solidFill>
              <a:srgbClr val="FD8D3C"/>
            </a:solidFill>
            <a:ln w="5715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048500" y="1133614"/>
              <a:ext cx="1803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rgbClr val="FFFFFF"/>
                  </a:solidFill>
                </a:rPr>
                <a:t>PICKLE!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703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8874" y="430433"/>
            <a:ext cx="107339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We want to nerd out about energy with </a:t>
            </a:r>
            <a:r>
              <a:rPr lang="en-US" sz="4400" b="1" dirty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you. Get in touch. </a:t>
            </a:r>
            <a:endParaRPr lang="en-US" sz="4400" b="1" dirty="0" smtClean="0">
              <a:solidFill>
                <a:schemeClr val="accent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8874" y="2160608"/>
            <a:ext cx="1114546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</a:rPr>
              <a:t>JORDAN WIRFS-BROCK | @</a:t>
            </a:r>
            <a:r>
              <a:rPr lang="en-US" sz="2800" dirty="0" err="1" smtClean="0">
                <a:solidFill>
                  <a:schemeClr val="bg2"/>
                </a:solidFill>
              </a:rPr>
              <a:t>jordanwb</a:t>
            </a:r>
            <a:r>
              <a:rPr lang="en-US" sz="2800" dirty="0" smtClean="0">
                <a:solidFill>
                  <a:schemeClr val="bg2"/>
                </a:solidFill>
              </a:rPr>
              <a:t> </a:t>
            </a:r>
          </a:p>
          <a:p>
            <a:r>
              <a:rPr lang="en-US" sz="2800" dirty="0" smtClean="0">
                <a:solidFill>
                  <a:schemeClr val="bg2"/>
                </a:solidFill>
              </a:rPr>
              <a:t>DAN BOYCE | @</a:t>
            </a:r>
            <a:r>
              <a:rPr lang="en-US" sz="2800" dirty="0" err="1" smtClean="0">
                <a:solidFill>
                  <a:schemeClr val="bg2"/>
                </a:solidFill>
              </a:rPr>
              <a:t>boycedan</a:t>
            </a:r>
            <a:r>
              <a:rPr lang="en-US" sz="2800" dirty="0" smtClean="0">
                <a:solidFill>
                  <a:schemeClr val="bg2"/>
                </a:solidFill>
              </a:rPr>
              <a:t> </a:t>
            </a:r>
          </a:p>
          <a:p>
            <a:r>
              <a:rPr lang="en-US" sz="2800" dirty="0" smtClean="0">
                <a:solidFill>
                  <a:schemeClr val="bg2"/>
                </a:solidFill>
              </a:rPr>
              <a:t>STEPHANIE JOYCE | @</a:t>
            </a:r>
            <a:r>
              <a:rPr lang="en-US" sz="2800" dirty="0" err="1" smtClean="0">
                <a:solidFill>
                  <a:schemeClr val="bg2"/>
                </a:solidFill>
              </a:rPr>
              <a:t>stephaniemjoyce</a:t>
            </a:r>
            <a:r>
              <a:rPr lang="en-US" sz="2800" dirty="0" smtClean="0">
                <a:solidFill>
                  <a:schemeClr val="bg2"/>
                </a:solidFill>
              </a:rPr>
              <a:t> </a:t>
            </a:r>
          </a:p>
          <a:p>
            <a:r>
              <a:rPr lang="en-US" sz="2800" dirty="0" smtClean="0">
                <a:solidFill>
                  <a:schemeClr val="bg2"/>
                </a:solidFill>
              </a:rPr>
              <a:t>LEIGH PATERSON | @</a:t>
            </a:r>
            <a:r>
              <a:rPr lang="en-US" sz="2800" dirty="0" err="1" smtClean="0">
                <a:solidFill>
                  <a:schemeClr val="bg2"/>
                </a:solidFill>
              </a:rPr>
              <a:t>sclaterpee</a:t>
            </a:r>
            <a:endParaRPr lang="en-US" sz="2800" dirty="0" smtClean="0">
              <a:solidFill>
                <a:schemeClr val="bg2"/>
              </a:solidFill>
            </a:endParaRPr>
          </a:p>
          <a:p>
            <a:r>
              <a:rPr lang="en-US" sz="2800" dirty="0" smtClean="0">
                <a:solidFill>
                  <a:schemeClr val="bg2"/>
                </a:solidFill>
              </a:rPr>
              <a:t>REBECCA JACOBSON | @</a:t>
            </a:r>
            <a:r>
              <a:rPr lang="en-US" sz="2800" dirty="0" err="1" smtClean="0">
                <a:solidFill>
                  <a:schemeClr val="bg2"/>
                </a:solidFill>
              </a:rPr>
              <a:t>rebeccajacobson</a:t>
            </a:r>
            <a:endParaRPr lang="en-US" sz="2800" dirty="0" smtClean="0">
              <a:solidFill>
                <a:schemeClr val="bg2"/>
              </a:solidFill>
            </a:endParaRPr>
          </a:p>
          <a:p>
            <a:endParaRPr lang="en-US" sz="2800" dirty="0">
              <a:solidFill>
                <a:schemeClr val="bg2"/>
              </a:solidFill>
            </a:endParaRPr>
          </a:p>
          <a:p>
            <a:r>
              <a:rPr lang="en-US" sz="3600" b="1" dirty="0" err="1">
                <a:solidFill>
                  <a:schemeClr val="bg2"/>
                </a:solidFill>
              </a:rPr>
              <a:t>i</a:t>
            </a:r>
            <a:r>
              <a:rPr lang="en-US" sz="3600" b="1" dirty="0" err="1" smtClean="0">
                <a:solidFill>
                  <a:schemeClr val="bg2"/>
                </a:solidFill>
              </a:rPr>
              <a:t>nsideenergy.org</a:t>
            </a:r>
            <a:endParaRPr lang="en-US" sz="3600" b="1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95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6999" y="1495957"/>
            <a:ext cx="29210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1. How Much Electricity Do You Use?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236133"/>
            <a:ext cx="9144000" cy="43053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17119" y="5541433"/>
            <a:ext cx="30748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solidFill>
                  <a:schemeClr val="tx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insideenergy.org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/2016/02/23/boiling-water-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ieq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60992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040" y="1028700"/>
            <a:ext cx="28575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2. And What’s The Price Of Your Kilowatt Hour?</a:t>
            </a:r>
          </a:p>
        </p:txBody>
      </p:sp>
      <p:pic>
        <p:nvPicPr>
          <p:cNvPr id="2" name="Electricity Prices 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84373" y="273337"/>
            <a:ext cx="9207627" cy="60350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880" y="0"/>
            <a:ext cx="2865120" cy="124477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747274" y="6397048"/>
            <a:ext cx="19944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75000"/>
                  </a:schemeClr>
                </a:solidFill>
              </a:rPr>
              <a:t>Source: EIA, http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bit.ly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kWhprice</a:t>
            </a:r>
            <a:endParaRPr lang="en-US" sz="10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53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0999" y="460354"/>
            <a:ext cx="25679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3. And Where Does It Come From…?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640" y="693420"/>
            <a:ext cx="7315200" cy="1892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2739786"/>
            <a:ext cx="2397687" cy="32741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20" y="2743200"/>
            <a:ext cx="2362200" cy="32707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840" y="2739786"/>
            <a:ext cx="2415192" cy="327415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785361" y="6168004"/>
            <a:ext cx="688847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www.npr.org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/2015/09/10/319535020/coal-gas-nuclear-hydro-how-your-state-generates-power</a:t>
            </a:r>
          </a:p>
        </p:txBody>
      </p:sp>
    </p:spTree>
    <p:extLst>
      <p:ext uri="{BB962C8B-B14F-4D97-AF65-F5344CB8AC3E}">
        <p14:creationId xmlns:p14="http://schemas.microsoft.com/office/powerpoint/2010/main" val="149514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3" y="1188720"/>
            <a:ext cx="317161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4. Whatever Happened to Rooftop Solar?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331922" y="6611779"/>
            <a:ext cx="28600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insideenergy.org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/series/the-solar-challenge/</a:t>
            </a:r>
          </a:p>
        </p:txBody>
      </p:sp>
    </p:spTree>
    <p:extLst>
      <p:ext uri="{BB962C8B-B14F-4D97-AF65-F5344CB8AC3E}">
        <p14:creationId xmlns:p14="http://schemas.microsoft.com/office/powerpoint/2010/main" val="64643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165861"/>
            <a:ext cx="24917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5. Energy Storage: Are We There Yet?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900" y="741968"/>
            <a:ext cx="8089900" cy="53721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983512" y="6114068"/>
            <a:ext cx="276710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www.energystorageexchange.org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/projects</a:t>
            </a:r>
          </a:p>
        </p:txBody>
      </p:sp>
    </p:spTree>
    <p:extLst>
      <p:ext uri="{BB962C8B-B14F-4D97-AF65-F5344CB8AC3E}">
        <p14:creationId xmlns:p14="http://schemas.microsoft.com/office/powerpoint/2010/main" val="206599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" y="1637774"/>
            <a:ext cx="31089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6. Smart Meters And The Internet of Things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866" y="1720850"/>
            <a:ext cx="7315200" cy="3619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545699" y="5340350"/>
            <a:ext cx="31213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www.eia.gov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todayinenergy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detail.cfm?id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=8590</a:t>
            </a:r>
          </a:p>
        </p:txBody>
      </p:sp>
    </p:spTree>
    <p:extLst>
      <p:ext uri="{BB962C8B-B14F-4D97-AF65-F5344CB8AC3E}">
        <p14:creationId xmlns:p14="http://schemas.microsoft.com/office/powerpoint/2010/main" val="71995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3">
      <a:dk1>
        <a:srgbClr val="CACACA"/>
      </a:dk1>
      <a:lt1>
        <a:srgbClr val="CACACA"/>
      </a:lt1>
      <a:dk2>
        <a:srgbClr val="CACACA"/>
      </a:dk2>
      <a:lt2>
        <a:srgbClr val="00A2B2"/>
      </a:lt2>
      <a:accent1>
        <a:srgbClr val="FF6B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3253</TotalTime>
  <Words>549</Words>
  <Application>Microsoft Macintosh PowerPoint</Application>
  <PresentationFormat>Widescreen</PresentationFormat>
  <Paragraphs>144</Paragraphs>
  <Slides>30</Slides>
  <Notes>24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Calibri</vt:lpstr>
      <vt:lpstr>Calibri Light</vt:lpstr>
      <vt:lpstr>Garamond</vt:lpstr>
      <vt:lpstr>Georgia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Jordan Wirfs-Brock</dc:creator>
  <cp:lastModifiedBy>Microsoft Office User</cp:lastModifiedBy>
  <cp:revision>85</cp:revision>
  <dcterms:created xsi:type="dcterms:W3CDTF">2016-03-02T20:25:51Z</dcterms:created>
  <dcterms:modified xsi:type="dcterms:W3CDTF">2016-03-10T15:37:21Z</dcterms:modified>
</cp:coreProperties>
</file>